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F8C5FA-C397-4060-BE3E-09CD05210F6F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9EAF92-544B-4409-8421-57BEEE228BC2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پانل تجویز منطقی آنتی بیوتیک  درعفونت های دستگاه گوارش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46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A breath or stool test may be performed as follow up to document organism </a:t>
            </a:r>
            <a:r>
              <a:rPr lang="en-US" dirty="0" smtClean="0"/>
              <a:t>4-8 </a:t>
            </a:r>
            <a:r>
              <a:rPr lang="en-US" dirty="0" smtClean="0"/>
              <a:t>weeks </a:t>
            </a:r>
            <a:r>
              <a:rPr lang="en-US" dirty="0" smtClean="0"/>
              <a:t>after </a:t>
            </a:r>
            <a:r>
              <a:rPr lang="en-US" dirty="0" smtClean="0"/>
              <a:t>completion of therapy</a:t>
            </a:r>
          </a:p>
          <a:p>
            <a:pPr marL="0" indent="0" algn="l" rtl="0">
              <a:buNone/>
            </a:pPr>
            <a:r>
              <a:rPr lang="en-US" dirty="0" smtClean="0"/>
              <a:t>Stool antigen test result may remain positive for </a:t>
            </a:r>
            <a:r>
              <a:rPr lang="en-US" dirty="0" smtClean="0"/>
              <a:t>90</a:t>
            </a:r>
            <a:r>
              <a:rPr lang="en-US" dirty="0" smtClean="0"/>
              <a:t> </a:t>
            </a:r>
            <a:r>
              <a:rPr lang="en-US" dirty="0" smtClean="0"/>
              <a:t>days </a:t>
            </a: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794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Salvage therapies for treatment failure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AutoNum type="alphaUcPeriod"/>
            </a:pPr>
            <a:r>
              <a:rPr lang="en-US" dirty="0" smtClean="0"/>
              <a:t>Increasing duration of therapy (2-uwks)</a:t>
            </a:r>
          </a:p>
          <a:p>
            <a:pPr marL="514350" indent="-514350" algn="l" rtl="0">
              <a:buAutoNum type="alphaUcPeriod"/>
            </a:pPr>
            <a:r>
              <a:rPr lang="en-US" dirty="0" smtClean="0"/>
              <a:t>Quadruple therapy for 1-2 weeks </a:t>
            </a:r>
            <a:br>
              <a:rPr lang="en-US" dirty="0" smtClean="0"/>
            </a:br>
            <a:r>
              <a:rPr lang="en-US" dirty="0" smtClean="0"/>
              <a:t>Bismuth subsalicylate 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smtClean="0"/>
              <a:t> Antibiotics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smtClean="0"/>
              <a:t>PPI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65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Misuse of Antibiotics in GI symptoms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Metronidazole ( abdominal pain-diarrhea </a:t>
            </a:r>
            <a:r>
              <a:rPr lang="en-US" dirty="0" err="1" smtClean="0"/>
              <a:t>hallucinosis</a:t>
            </a:r>
            <a:r>
              <a:rPr lang="en-US" dirty="0" smtClean="0"/>
              <a:t> – constipation) </a:t>
            </a:r>
          </a:p>
          <a:p>
            <a:pPr marL="0" indent="0" algn="l" rtl="0">
              <a:buNone/>
            </a:pPr>
            <a:r>
              <a:rPr lang="en-US" dirty="0" err="1" smtClean="0"/>
              <a:t>Cefixim</a:t>
            </a:r>
            <a:r>
              <a:rPr lang="en-US" dirty="0" smtClean="0"/>
              <a:t> ( Diarrhea)</a:t>
            </a:r>
          </a:p>
          <a:p>
            <a:pPr marL="0" indent="0" algn="l" rtl="0">
              <a:buNone/>
            </a:pPr>
            <a:r>
              <a:rPr lang="en-US" dirty="0" err="1" smtClean="0"/>
              <a:t>Cotrimoxazole</a:t>
            </a:r>
            <a:r>
              <a:rPr lang="en-US" dirty="0" smtClean="0"/>
              <a:t> (Diarrhea)</a:t>
            </a:r>
          </a:p>
          <a:p>
            <a:pPr marL="0" indent="0" algn="l" rtl="0">
              <a:buNone/>
            </a:pPr>
            <a:r>
              <a:rPr lang="en-US" dirty="0" err="1" smtClean="0"/>
              <a:t>Idoquimol</a:t>
            </a:r>
            <a:r>
              <a:rPr lang="en-US" dirty="0" smtClean="0"/>
              <a:t> ( Diarrhea) </a:t>
            </a:r>
          </a:p>
          <a:p>
            <a:pPr marL="0" indent="0" algn="l" rtl="0">
              <a:buNone/>
            </a:pPr>
            <a:r>
              <a:rPr lang="en-US" dirty="0" err="1" smtClean="0"/>
              <a:t>Farazolidone</a:t>
            </a:r>
            <a:r>
              <a:rPr lang="en-US" dirty="0" smtClean="0"/>
              <a:t>( Diarrhea, </a:t>
            </a:r>
            <a:r>
              <a:rPr lang="en-US" dirty="0" err="1" smtClean="0"/>
              <a:t>Abdominalpain</a:t>
            </a:r>
            <a:r>
              <a:rPr lang="en-US" dirty="0" smtClean="0"/>
              <a:t>)</a:t>
            </a:r>
          </a:p>
          <a:p>
            <a:pPr marL="0" indent="0" algn="l" rtl="0">
              <a:buNone/>
            </a:pPr>
            <a:r>
              <a:rPr lang="en-US" dirty="0" err="1" smtClean="0"/>
              <a:t>Clanithromycin</a:t>
            </a:r>
            <a:r>
              <a:rPr lang="en-US" dirty="0" smtClean="0"/>
              <a:t> (Abdominal pain)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79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Helicobacter Pylori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Treatment </a:t>
            </a:r>
          </a:p>
          <a:p>
            <a:pPr marL="0" indent="0" algn="l" rtl="0">
              <a:buNone/>
            </a:pPr>
            <a:r>
              <a:rPr lang="en-US" dirty="0" smtClean="0"/>
              <a:t>Universal eradication of </a:t>
            </a:r>
            <a:r>
              <a:rPr lang="en-US" dirty="0" err="1" smtClean="0"/>
              <a:t>H.Pylori</a:t>
            </a:r>
            <a:r>
              <a:rPr lang="en-US" dirty="0" smtClean="0"/>
              <a:t> is not recommended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575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for infected patients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 smtClean="0"/>
              <a:t>Who have peptic ulcer currently 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Who have peptic ulcer in the past 1-5 years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Gastric mucosa-associated  </a:t>
            </a:r>
            <a:r>
              <a:rPr lang="en-US" dirty="0" smtClean="0"/>
              <a:t>lymphoid </a:t>
            </a:r>
            <a:r>
              <a:rPr lang="en-US" dirty="0" smtClean="0"/>
              <a:t>tissue type lymphoma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Early gastric cancer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Infection is found at the diagnostic endoscopy for GI symptoms , even if gastritis is the only histologic lesion found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04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Screening for and </a:t>
            </a:r>
            <a:r>
              <a:rPr lang="en-US" dirty="0" smtClean="0"/>
              <a:t>treatment 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 smtClean="0"/>
              <a:t>One or more primary relatives with gastric cancer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Children who are in high risk group for gastric cancer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Children who have unexplained IRON deficiency Anemia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45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Eradication therapy of </a:t>
            </a:r>
            <a:r>
              <a:rPr lang="en-US" dirty="0" err="1" smtClean="0"/>
              <a:t>H.Pylori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At least 7-14 days </a:t>
            </a:r>
          </a:p>
          <a:p>
            <a:pPr marL="0" indent="0" algn="l" rtl="0">
              <a:buNone/>
            </a:pPr>
            <a:r>
              <a:rPr lang="en-US" dirty="0" smtClean="0"/>
              <a:t>Eradication rates are higher for regimens of 14 days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863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line 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 smtClean="0"/>
              <a:t>Proton-pump-Inhibitor (PPI)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err="1" smtClean="0"/>
              <a:t>Amoxicilline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Clarithromycin (metronidazole)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Bismuth salts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smtClean="0"/>
              <a:t>Amoxicillin 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smtClean="0"/>
              <a:t>Metronidazole </a:t>
            </a:r>
          </a:p>
        </p:txBody>
      </p:sp>
    </p:spTree>
    <p:extLst>
      <p:ext uri="{BB962C8B-B14F-4D97-AF65-F5344CB8AC3E}">
        <p14:creationId xmlns:p14="http://schemas.microsoft.com/office/powerpoint/2010/main" val="36731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Alternative therapy </a:t>
            </a:r>
          </a:p>
          <a:p>
            <a:pPr marL="0" indent="0" algn="l" rtl="0">
              <a:buNone/>
            </a:pPr>
            <a:r>
              <a:rPr lang="en-US" dirty="0" smtClean="0"/>
              <a:t>Dual therapy for 5 days </a:t>
            </a:r>
          </a:p>
          <a:p>
            <a:pPr marL="0" indent="0" algn="l" rtl="0">
              <a:buNone/>
            </a:pPr>
            <a:r>
              <a:rPr lang="en-US" dirty="0" smtClean="0"/>
              <a:t>Proton pump inhibitor(PPI)</a:t>
            </a:r>
          </a:p>
          <a:p>
            <a:pPr marL="0" indent="0" algn="l" rtl="0">
              <a:buNone/>
            </a:pPr>
            <a:r>
              <a:rPr lang="en-US" dirty="0" smtClean="0"/>
              <a:t>Plus</a:t>
            </a:r>
          </a:p>
          <a:p>
            <a:pPr marL="0" indent="0" algn="l" rtl="0">
              <a:buNone/>
            </a:pPr>
            <a:r>
              <a:rPr lang="en-US" dirty="0" smtClean="0"/>
              <a:t>Amoxicillin </a:t>
            </a:r>
          </a:p>
          <a:p>
            <a:pPr marL="0" indent="0" algn="l" rtl="0">
              <a:buNone/>
            </a:pPr>
            <a:r>
              <a:rPr lang="en-US" dirty="0" smtClean="0"/>
              <a:t>Followed by </a:t>
            </a:r>
          </a:p>
          <a:p>
            <a:pPr marL="0" indent="0" algn="l" rtl="0">
              <a:buNone/>
            </a:pPr>
            <a:r>
              <a:rPr lang="en-US" dirty="0" smtClean="0"/>
              <a:t>Triple therapy for 5 days </a:t>
            </a:r>
          </a:p>
          <a:p>
            <a:pPr marL="0" indent="0" algn="l" rtl="0">
              <a:buNone/>
            </a:pPr>
            <a:r>
              <a:rPr lang="en-US" dirty="0" smtClean="0"/>
              <a:t>PPI</a:t>
            </a:r>
          </a:p>
          <a:p>
            <a:pPr marL="0" indent="0" algn="l" rtl="0">
              <a:buNone/>
            </a:pPr>
            <a:r>
              <a:rPr lang="en-US" dirty="0" smtClean="0"/>
              <a:t>Plus</a:t>
            </a:r>
          </a:p>
          <a:p>
            <a:pPr marL="0" indent="0" algn="l" rtl="0">
              <a:buNone/>
            </a:pPr>
            <a:r>
              <a:rPr lang="en-US" dirty="0" smtClean="0"/>
              <a:t>Clarithromycin </a:t>
            </a:r>
          </a:p>
          <a:p>
            <a:pPr marL="0" indent="0" algn="l" rtl="0">
              <a:buNone/>
            </a:pPr>
            <a:r>
              <a:rPr lang="en-US" dirty="0" err="1" smtClean="0"/>
              <a:t>Meteronidazole</a:t>
            </a: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056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therapy in people older than 8 years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A: Bismuth sub salicylates </a:t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err="1" smtClean="0"/>
              <a:t>Metronizazole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plus</a:t>
            </a:r>
            <a:br>
              <a:rPr lang="en-US" dirty="0" smtClean="0"/>
            </a:br>
            <a:r>
              <a:rPr lang="en-US" dirty="0" err="1" smtClean="0"/>
              <a:t>Tetracyclin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plus </a:t>
            </a:r>
            <a:br>
              <a:rPr lang="en-US" dirty="0" smtClean="0"/>
            </a:br>
            <a:r>
              <a:rPr lang="en-US" dirty="0" smtClean="0"/>
              <a:t>PPI or H2 blocker </a:t>
            </a:r>
          </a:p>
          <a:p>
            <a:pPr marL="0" indent="0" algn="l" rtl="0">
              <a:buNone/>
            </a:pPr>
            <a:r>
              <a:rPr lang="en-US" dirty="0" smtClean="0"/>
              <a:t>B: Bismuth </a:t>
            </a:r>
            <a:r>
              <a:rPr lang="en-US" dirty="0" err="1" smtClean="0"/>
              <a:t>subcrtirate</a:t>
            </a:r>
            <a:r>
              <a:rPr lang="en-US" dirty="0" smtClean="0"/>
              <a:t> potassium</a:t>
            </a:r>
          </a:p>
          <a:p>
            <a:pPr marL="0" indent="0" algn="l" rtl="0">
              <a:buNone/>
            </a:pPr>
            <a:r>
              <a:rPr lang="en-US" dirty="0" smtClean="0"/>
              <a:t>Plus</a:t>
            </a:r>
          </a:p>
          <a:p>
            <a:pPr marL="0" indent="0" algn="l" rtl="0">
              <a:buNone/>
            </a:pPr>
            <a:r>
              <a:rPr lang="en-US" dirty="0" err="1" smtClean="0"/>
              <a:t>Metromidazole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Plus</a:t>
            </a:r>
          </a:p>
          <a:p>
            <a:pPr marL="0" indent="0" algn="l" rtl="0">
              <a:buNone/>
            </a:pPr>
            <a:r>
              <a:rPr lang="en-US" dirty="0" smtClean="0"/>
              <a:t>Tetracycline </a:t>
            </a:r>
          </a:p>
          <a:p>
            <a:pPr marL="0" indent="0" algn="l" rtl="0">
              <a:buNone/>
            </a:pPr>
            <a:r>
              <a:rPr lang="en-US" dirty="0" smtClean="0"/>
              <a:t>Plus</a:t>
            </a:r>
          </a:p>
          <a:p>
            <a:pPr marL="0" indent="0" algn="l" rtl="0">
              <a:buNone/>
            </a:pPr>
            <a:r>
              <a:rPr lang="en-US" dirty="0" err="1" smtClean="0"/>
              <a:t>Omeperazole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030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3d3172e967123eb29c7329b7ef584612bb24b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240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پانل تجویز منطقی آنتی بیوتیک  درعفونت های دستگاه گوارش</vt:lpstr>
      <vt:lpstr>Misuse of Antibiotics in GI symptoms </vt:lpstr>
      <vt:lpstr>Helicobacter Pylori</vt:lpstr>
      <vt:lpstr>Recommendation for infected patients</vt:lpstr>
      <vt:lpstr>Screening for and treatment  </vt:lpstr>
      <vt:lpstr>Eradication therapy of H.Pylori </vt:lpstr>
      <vt:lpstr>First line therapy</vt:lpstr>
      <vt:lpstr>PowerPoint Presentation</vt:lpstr>
      <vt:lpstr>Alternative therapy in people older than 8 years </vt:lpstr>
      <vt:lpstr>PowerPoint Presentation</vt:lpstr>
      <vt:lpstr>Salvage therapies for treatment failure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kodakan</dc:creator>
  <cp:lastModifiedBy>shahr</cp:lastModifiedBy>
  <cp:revision>20</cp:revision>
  <dcterms:created xsi:type="dcterms:W3CDTF">2020-11-04T09:19:51Z</dcterms:created>
  <dcterms:modified xsi:type="dcterms:W3CDTF">2020-11-09T04:37:42Z</dcterms:modified>
</cp:coreProperties>
</file>