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DataLst>
    <p:tags r:id="rId13"/>
  </p:custDataLst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8C5FA-C397-4060-BE3E-09CD05210F6F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AF92-544B-4409-8421-57BEEE228BC2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8C5FA-C397-4060-BE3E-09CD05210F6F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AF92-544B-4409-8421-57BEEE228BC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8C5FA-C397-4060-BE3E-09CD05210F6F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AF92-544B-4409-8421-57BEEE228BC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8C5FA-C397-4060-BE3E-09CD05210F6F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AF92-544B-4409-8421-57BEEE228BC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8C5FA-C397-4060-BE3E-09CD05210F6F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AF92-544B-4409-8421-57BEEE228BC2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8C5FA-C397-4060-BE3E-09CD05210F6F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AF92-544B-4409-8421-57BEEE228BC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8C5FA-C397-4060-BE3E-09CD05210F6F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AF92-544B-4409-8421-57BEEE228BC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8C5FA-C397-4060-BE3E-09CD05210F6F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AF92-544B-4409-8421-57BEEE228BC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8C5FA-C397-4060-BE3E-09CD05210F6F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AF92-544B-4409-8421-57BEEE228BC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8C5FA-C397-4060-BE3E-09CD05210F6F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AF92-544B-4409-8421-57BEEE228BC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8C5FA-C397-4060-BE3E-09CD05210F6F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A9EAF92-544B-4409-8421-57BEEE228BC2}" type="slidenum">
              <a:rPr lang="fa-IR" smtClean="0"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F8C5FA-C397-4060-BE3E-09CD05210F6F}" type="datetimeFigureOut">
              <a:rPr lang="fa-IR" smtClean="0"/>
              <a:t>24/03/1442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9EAF92-544B-4409-8421-57BEEE228BC2}" type="slidenum">
              <a:rPr lang="fa-IR" smtClean="0"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پانل تجویز منطقی آنتی بیوتیک  درعفونت های دستگاه گوارش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2465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A breath or stool test may be performed as follow up to document organism </a:t>
            </a:r>
            <a:r>
              <a:rPr lang="en-US" dirty="0" smtClean="0"/>
              <a:t>4-8 </a:t>
            </a:r>
            <a:r>
              <a:rPr lang="en-US" dirty="0" smtClean="0"/>
              <a:t>weeks </a:t>
            </a:r>
            <a:r>
              <a:rPr lang="en-US" dirty="0" smtClean="0"/>
              <a:t>after </a:t>
            </a:r>
            <a:r>
              <a:rPr lang="en-US" dirty="0" smtClean="0"/>
              <a:t>completion of therapy</a:t>
            </a:r>
          </a:p>
          <a:p>
            <a:pPr marL="0" indent="0" algn="l" rtl="0">
              <a:buNone/>
            </a:pPr>
            <a:r>
              <a:rPr lang="en-US" dirty="0" smtClean="0"/>
              <a:t>Stool antigen test result may remain positive for </a:t>
            </a:r>
            <a:r>
              <a:rPr lang="en-US" dirty="0" smtClean="0"/>
              <a:t>90</a:t>
            </a:r>
            <a:r>
              <a:rPr lang="en-US" dirty="0" smtClean="0"/>
              <a:t> </a:t>
            </a:r>
            <a:r>
              <a:rPr lang="en-US" dirty="0" smtClean="0"/>
              <a:t>days </a:t>
            </a:r>
          </a:p>
          <a:p>
            <a:pPr marL="0" indent="0" algn="l" rtl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7945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Salvage therapies for treatment failure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 rtl="0">
              <a:buAutoNum type="alphaUcPeriod"/>
            </a:pPr>
            <a:r>
              <a:rPr lang="en-US" dirty="0" smtClean="0"/>
              <a:t>Increasing duration of therapy (2-uwks)</a:t>
            </a:r>
          </a:p>
          <a:p>
            <a:pPr marL="514350" indent="-514350" algn="l" rtl="0">
              <a:buAutoNum type="alphaUcPeriod"/>
            </a:pPr>
            <a:r>
              <a:rPr lang="en-US" dirty="0" smtClean="0"/>
              <a:t>Quadruple therapy for 1-2 weeks </a:t>
            </a:r>
            <a:br>
              <a:rPr lang="en-US" dirty="0" smtClean="0"/>
            </a:br>
            <a:r>
              <a:rPr lang="en-US" dirty="0" smtClean="0"/>
              <a:t>Bismuth subsalicylate </a:t>
            </a:r>
            <a:br>
              <a:rPr lang="en-US" dirty="0" smtClean="0"/>
            </a:br>
            <a:r>
              <a:rPr lang="en-US" dirty="0" smtClean="0"/>
              <a:t>plus</a:t>
            </a:r>
            <a:br>
              <a:rPr lang="en-US" dirty="0" smtClean="0"/>
            </a:br>
            <a:r>
              <a:rPr lang="en-US" dirty="0" smtClean="0"/>
              <a:t> Antibiotics</a:t>
            </a:r>
            <a:br>
              <a:rPr lang="en-US" dirty="0" smtClean="0"/>
            </a:br>
            <a:r>
              <a:rPr lang="en-US" dirty="0" smtClean="0"/>
              <a:t>plus</a:t>
            </a:r>
            <a:br>
              <a:rPr lang="en-US" dirty="0" smtClean="0"/>
            </a:br>
            <a:r>
              <a:rPr lang="en-US" dirty="0" smtClean="0"/>
              <a:t>PPI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5654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Misuse of Antibiotics in GI symptoms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Metronidazole ( abdominal pain-diarrhea </a:t>
            </a:r>
            <a:r>
              <a:rPr lang="en-US" dirty="0" err="1" smtClean="0"/>
              <a:t>hallucinosis</a:t>
            </a:r>
            <a:r>
              <a:rPr lang="en-US" dirty="0" smtClean="0"/>
              <a:t> – constipation) </a:t>
            </a:r>
          </a:p>
          <a:p>
            <a:pPr marL="0" indent="0" algn="l" rtl="0">
              <a:buNone/>
            </a:pPr>
            <a:r>
              <a:rPr lang="en-US" dirty="0" err="1" smtClean="0"/>
              <a:t>Cefixim</a:t>
            </a:r>
            <a:r>
              <a:rPr lang="en-US" dirty="0" smtClean="0"/>
              <a:t> ( Diarrhea)</a:t>
            </a:r>
          </a:p>
          <a:p>
            <a:pPr marL="0" indent="0" algn="l" rtl="0">
              <a:buNone/>
            </a:pPr>
            <a:r>
              <a:rPr lang="en-US" dirty="0" err="1" smtClean="0"/>
              <a:t>Cotrimoxazole</a:t>
            </a:r>
            <a:r>
              <a:rPr lang="en-US" dirty="0" smtClean="0"/>
              <a:t> (Diarrhea)</a:t>
            </a:r>
          </a:p>
          <a:p>
            <a:pPr marL="0" indent="0" algn="l" rtl="0">
              <a:buNone/>
            </a:pPr>
            <a:r>
              <a:rPr lang="en-US" dirty="0" err="1" smtClean="0"/>
              <a:t>Idoquimol</a:t>
            </a:r>
            <a:r>
              <a:rPr lang="en-US" dirty="0" smtClean="0"/>
              <a:t> ( Diarrhea) </a:t>
            </a:r>
          </a:p>
          <a:p>
            <a:pPr marL="0" indent="0" algn="l" rtl="0">
              <a:buNone/>
            </a:pPr>
            <a:r>
              <a:rPr lang="en-US" dirty="0" err="1" smtClean="0"/>
              <a:t>Farazolidone</a:t>
            </a:r>
            <a:r>
              <a:rPr lang="en-US" dirty="0" smtClean="0"/>
              <a:t>( Diarrhea, </a:t>
            </a:r>
            <a:r>
              <a:rPr lang="en-US" dirty="0" err="1" smtClean="0"/>
              <a:t>Abdominalpain</a:t>
            </a:r>
            <a:r>
              <a:rPr lang="en-US" dirty="0" smtClean="0"/>
              <a:t>)</a:t>
            </a:r>
          </a:p>
          <a:p>
            <a:pPr marL="0" indent="0" algn="l" rtl="0">
              <a:buNone/>
            </a:pPr>
            <a:r>
              <a:rPr lang="en-US" dirty="0" err="1" smtClean="0"/>
              <a:t>Clanithromycin</a:t>
            </a:r>
            <a:r>
              <a:rPr lang="en-US" dirty="0" smtClean="0"/>
              <a:t> (Abdominal pain)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7796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Helicobacter Pylori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Treatment </a:t>
            </a:r>
          </a:p>
          <a:p>
            <a:pPr marL="0" indent="0" algn="l" rtl="0">
              <a:buNone/>
            </a:pPr>
            <a:r>
              <a:rPr lang="en-US" dirty="0" smtClean="0"/>
              <a:t>Universal eradication of </a:t>
            </a:r>
            <a:r>
              <a:rPr lang="en-US" dirty="0" err="1" smtClean="0"/>
              <a:t>H.Pylori</a:t>
            </a:r>
            <a:r>
              <a:rPr lang="en-US" dirty="0" smtClean="0"/>
              <a:t> is not recommended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5756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Recommendation for infected patients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 rtl="0">
              <a:buAutoNum type="arabicPeriod"/>
            </a:pPr>
            <a:r>
              <a:rPr lang="en-US" dirty="0" smtClean="0"/>
              <a:t>Who have peptic ulcer currently  </a:t>
            </a:r>
          </a:p>
          <a:p>
            <a:pPr marL="514350" indent="-514350" algn="l" rtl="0">
              <a:buAutoNum type="arabicPeriod"/>
            </a:pPr>
            <a:r>
              <a:rPr lang="en-US" dirty="0" smtClean="0"/>
              <a:t>Who have peptic ulcer in the past 1-5 years </a:t>
            </a:r>
          </a:p>
          <a:p>
            <a:pPr marL="514350" indent="-514350" algn="l" rtl="0">
              <a:buAutoNum type="arabicPeriod"/>
            </a:pPr>
            <a:r>
              <a:rPr lang="en-US" dirty="0" smtClean="0"/>
              <a:t>Gastric mucosa-associated  </a:t>
            </a:r>
            <a:r>
              <a:rPr lang="en-US" dirty="0" smtClean="0"/>
              <a:t>lymphoid </a:t>
            </a:r>
            <a:r>
              <a:rPr lang="en-US" dirty="0" smtClean="0"/>
              <a:t>tissue type lymphoma </a:t>
            </a:r>
          </a:p>
          <a:p>
            <a:pPr marL="514350" indent="-514350" algn="l" rtl="0">
              <a:buAutoNum type="arabicPeriod"/>
            </a:pPr>
            <a:r>
              <a:rPr lang="en-US" dirty="0" smtClean="0"/>
              <a:t>Early gastric cancer </a:t>
            </a:r>
          </a:p>
          <a:p>
            <a:pPr marL="514350" indent="-514350" algn="l" rtl="0">
              <a:buAutoNum type="arabicPeriod"/>
            </a:pPr>
            <a:r>
              <a:rPr lang="en-US" dirty="0" smtClean="0"/>
              <a:t>Infection is found at the diagnostic endoscopy for GI symptoms , even if gastritis is the only histologic lesion found 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23049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Screening for and </a:t>
            </a:r>
            <a:r>
              <a:rPr lang="en-US" dirty="0" smtClean="0"/>
              <a:t>treatment </a:t>
            </a: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 rtl="0">
              <a:buAutoNum type="arabicPeriod"/>
            </a:pPr>
            <a:r>
              <a:rPr lang="en-US" dirty="0" smtClean="0"/>
              <a:t>One or more primary relatives with gastric cancer</a:t>
            </a:r>
          </a:p>
          <a:p>
            <a:pPr marL="514350" indent="-514350" algn="l" rtl="0">
              <a:buAutoNum type="arabicPeriod"/>
            </a:pPr>
            <a:r>
              <a:rPr lang="en-US" dirty="0" smtClean="0"/>
              <a:t>Children who are in high risk group for gastric cancer</a:t>
            </a:r>
          </a:p>
          <a:p>
            <a:pPr marL="514350" indent="-514350" algn="l" rtl="0">
              <a:buAutoNum type="arabicPeriod"/>
            </a:pPr>
            <a:r>
              <a:rPr lang="en-US" dirty="0" smtClean="0"/>
              <a:t>Children who have unexplained IRON deficiency Anemia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1455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Eradication therapy of </a:t>
            </a:r>
            <a:r>
              <a:rPr lang="en-US" dirty="0" err="1" smtClean="0"/>
              <a:t>H.Pylori</a:t>
            </a:r>
            <a:r>
              <a:rPr lang="en-US" dirty="0" smtClean="0"/>
              <a:t>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At least 7-14 days </a:t>
            </a:r>
          </a:p>
          <a:p>
            <a:pPr marL="0" indent="0" algn="l" rtl="0">
              <a:buNone/>
            </a:pPr>
            <a:r>
              <a:rPr lang="en-US" dirty="0" smtClean="0"/>
              <a:t>Eradication rates are higher for regimens of 14 days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8635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line therapy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 rtl="0">
              <a:buAutoNum type="arabicPeriod"/>
            </a:pPr>
            <a:r>
              <a:rPr lang="en-US" dirty="0" smtClean="0"/>
              <a:t>Proton-pump-Inhibitor (PPI)</a:t>
            </a:r>
            <a:br>
              <a:rPr lang="en-US" dirty="0" smtClean="0"/>
            </a:br>
            <a:r>
              <a:rPr lang="en-US" dirty="0" smtClean="0"/>
              <a:t>plus</a:t>
            </a:r>
            <a:br>
              <a:rPr lang="en-US" dirty="0" smtClean="0"/>
            </a:br>
            <a:r>
              <a:rPr lang="en-US" dirty="0" err="1" smtClean="0"/>
              <a:t>Amoxicilline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Clarithromycin (metronidazole) </a:t>
            </a:r>
          </a:p>
          <a:p>
            <a:pPr marL="514350" indent="-514350" algn="l" rtl="0">
              <a:buAutoNum type="arabicPeriod"/>
            </a:pPr>
            <a:r>
              <a:rPr lang="en-US" dirty="0" smtClean="0"/>
              <a:t>Bismuth salts</a:t>
            </a:r>
            <a:br>
              <a:rPr lang="en-US" dirty="0" smtClean="0"/>
            </a:br>
            <a:r>
              <a:rPr lang="en-US" dirty="0" smtClean="0"/>
              <a:t>plus</a:t>
            </a:r>
            <a:br>
              <a:rPr lang="en-US" dirty="0" smtClean="0"/>
            </a:br>
            <a:r>
              <a:rPr lang="en-US" dirty="0" smtClean="0"/>
              <a:t>Amoxicillin </a:t>
            </a:r>
            <a:br>
              <a:rPr lang="en-US" dirty="0" smtClean="0"/>
            </a:br>
            <a:r>
              <a:rPr lang="en-US" dirty="0" smtClean="0"/>
              <a:t>plus</a:t>
            </a:r>
            <a:br>
              <a:rPr lang="en-US" dirty="0" smtClean="0"/>
            </a:br>
            <a:r>
              <a:rPr lang="en-US" dirty="0" smtClean="0"/>
              <a:t>Metronidazole </a:t>
            </a:r>
          </a:p>
        </p:txBody>
      </p:sp>
    </p:spTree>
    <p:extLst>
      <p:ext uri="{BB962C8B-B14F-4D97-AF65-F5344CB8AC3E}">
        <p14:creationId xmlns:p14="http://schemas.microsoft.com/office/powerpoint/2010/main" val="367316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dirty="0" smtClean="0"/>
              <a:t>Alternative therapy </a:t>
            </a:r>
          </a:p>
          <a:p>
            <a:pPr marL="0" indent="0" algn="l" rtl="0">
              <a:buNone/>
            </a:pPr>
            <a:r>
              <a:rPr lang="en-US" dirty="0" smtClean="0"/>
              <a:t>Dual therapy for 5 days </a:t>
            </a:r>
          </a:p>
          <a:p>
            <a:pPr marL="0" indent="0" algn="l" rtl="0">
              <a:buNone/>
            </a:pPr>
            <a:r>
              <a:rPr lang="en-US" dirty="0" smtClean="0"/>
              <a:t>Proton pump inhibitor(PPI)</a:t>
            </a:r>
          </a:p>
          <a:p>
            <a:pPr marL="0" indent="0" algn="l" rtl="0">
              <a:buNone/>
            </a:pPr>
            <a:r>
              <a:rPr lang="en-US" dirty="0" smtClean="0"/>
              <a:t>Plus</a:t>
            </a:r>
          </a:p>
          <a:p>
            <a:pPr marL="0" indent="0" algn="l" rtl="0">
              <a:buNone/>
            </a:pPr>
            <a:r>
              <a:rPr lang="en-US" dirty="0" smtClean="0"/>
              <a:t>Amoxicillin </a:t>
            </a:r>
          </a:p>
          <a:p>
            <a:pPr marL="0" indent="0" algn="l" rtl="0">
              <a:buNone/>
            </a:pPr>
            <a:r>
              <a:rPr lang="en-US" dirty="0" smtClean="0"/>
              <a:t>Followed by </a:t>
            </a:r>
          </a:p>
          <a:p>
            <a:pPr marL="0" indent="0" algn="l" rtl="0">
              <a:buNone/>
            </a:pPr>
            <a:r>
              <a:rPr lang="en-US" dirty="0" smtClean="0"/>
              <a:t>Triple therapy for 5 days </a:t>
            </a:r>
          </a:p>
          <a:p>
            <a:pPr marL="0" indent="0" algn="l" rtl="0">
              <a:buNone/>
            </a:pPr>
            <a:r>
              <a:rPr lang="en-US" dirty="0" smtClean="0"/>
              <a:t>PPI</a:t>
            </a:r>
          </a:p>
          <a:p>
            <a:pPr marL="0" indent="0" algn="l" rtl="0">
              <a:buNone/>
            </a:pPr>
            <a:r>
              <a:rPr lang="en-US" dirty="0" smtClean="0"/>
              <a:t>Plus</a:t>
            </a:r>
          </a:p>
          <a:p>
            <a:pPr marL="0" indent="0" algn="l" rtl="0">
              <a:buNone/>
            </a:pPr>
            <a:r>
              <a:rPr lang="en-US" dirty="0" smtClean="0"/>
              <a:t>Clarithromycin </a:t>
            </a:r>
          </a:p>
          <a:p>
            <a:pPr marL="0" indent="0" algn="l" rtl="0">
              <a:buNone/>
            </a:pPr>
            <a:r>
              <a:rPr lang="en-US" dirty="0" err="1" smtClean="0"/>
              <a:t>Meteronidazole</a:t>
            </a:r>
            <a:r>
              <a:rPr lang="en-US" dirty="0" smtClean="0"/>
              <a:t>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0566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 therapy in people older than 8 years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 rtl="0">
              <a:buNone/>
            </a:pPr>
            <a:r>
              <a:rPr lang="en-US" dirty="0" smtClean="0"/>
              <a:t>A: Bismuth sub salicylates </a:t>
            </a:r>
            <a:br>
              <a:rPr lang="en-US" dirty="0" smtClean="0"/>
            </a:br>
            <a:r>
              <a:rPr lang="en-US" dirty="0" smtClean="0"/>
              <a:t>plus</a:t>
            </a:r>
            <a:br>
              <a:rPr lang="en-US" dirty="0" smtClean="0"/>
            </a:br>
            <a:r>
              <a:rPr lang="en-US" dirty="0" err="1" smtClean="0"/>
              <a:t>Metronizazole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plus</a:t>
            </a:r>
            <a:br>
              <a:rPr lang="en-US" dirty="0" smtClean="0"/>
            </a:br>
            <a:r>
              <a:rPr lang="en-US" dirty="0" err="1" smtClean="0"/>
              <a:t>Tetracyclin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plus </a:t>
            </a:r>
            <a:br>
              <a:rPr lang="en-US" dirty="0" smtClean="0"/>
            </a:br>
            <a:r>
              <a:rPr lang="en-US" dirty="0" smtClean="0"/>
              <a:t>PPI or H2 blocker </a:t>
            </a:r>
          </a:p>
          <a:p>
            <a:pPr marL="0" indent="0" algn="l" rtl="0">
              <a:buNone/>
            </a:pPr>
            <a:r>
              <a:rPr lang="en-US" dirty="0" smtClean="0"/>
              <a:t>B: Bismuth </a:t>
            </a:r>
            <a:r>
              <a:rPr lang="en-US" dirty="0" err="1" smtClean="0"/>
              <a:t>subcrtirate</a:t>
            </a:r>
            <a:r>
              <a:rPr lang="en-US" dirty="0" smtClean="0"/>
              <a:t> potassium</a:t>
            </a:r>
          </a:p>
          <a:p>
            <a:pPr marL="0" indent="0" algn="l" rtl="0">
              <a:buNone/>
            </a:pPr>
            <a:r>
              <a:rPr lang="en-US" dirty="0" smtClean="0"/>
              <a:t>Plus</a:t>
            </a:r>
          </a:p>
          <a:p>
            <a:pPr marL="0" indent="0" algn="l" rtl="0">
              <a:buNone/>
            </a:pPr>
            <a:r>
              <a:rPr lang="en-US" dirty="0" err="1" smtClean="0"/>
              <a:t>Metromidazole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Plus</a:t>
            </a:r>
          </a:p>
          <a:p>
            <a:pPr marL="0" indent="0" algn="l" rtl="0">
              <a:buNone/>
            </a:pPr>
            <a:r>
              <a:rPr lang="en-US" dirty="0" smtClean="0"/>
              <a:t>Tetracycline </a:t>
            </a:r>
          </a:p>
          <a:p>
            <a:pPr marL="0" indent="0" algn="l" rtl="0">
              <a:buNone/>
            </a:pPr>
            <a:r>
              <a:rPr lang="en-US" dirty="0" smtClean="0"/>
              <a:t>Plus</a:t>
            </a:r>
          </a:p>
          <a:p>
            <a:pPr marL="0" indent="0" algn="l" rtl="0">
              <a:buNone/>
            </a:pPr>
            <a:r>
              <a:rPr lang="en-US" dirty="0" err="1" smtClean="0"/>
              <a:t>Omeperazole</a:t>
            </a:r>
            <a:r>
              <a:rPr lang="en-US" dirty="0" smtClean="0"/>
              <a:t> 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030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3d3172e967123eb29c7329b7ef584612bb24b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240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پانل تجویز منطقی آنتی بیوتیک  درعفونت های دستگاه گوارش</vt:lpstr>
      <vt:lpstr>Misuse of Antibiotics in GI symptoms </vt:lpstr>
      <vt:lpstr>Helicobacter Pylori</vt:lpstr>
      <vt:lpstr>Recommendation for infected patients</vt:lpstr>
      <vt:lpstr>Screening for and treatment  </vt:lpstr>
      <vt:lpstr>Eradication therapy of H.Pylori </vt:lpstr>
      <vt:lpstr>First line therapy</vt:lpstr>
      <vt:lpstr>PowerPoint Presentation</vt:lpstr>
      <vt:lpstr>Alternative therapy in people older than 8 years </vt:lpstr>
      <vt:lpstr>PowerPoint Presentation</vt:lpstr>
      <vt:lpstr>Salvage therapies for treatment failure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kodakan</dc:creator>
  <cp:lastModifiedBy>shahr</cp:lastModifiedBy>
  <cp:revision>20</cp:revision>
  <dcterms:created xsi:type="dcterms:W3CDTF">2020-11-04T09:19:51Z</dcterms:created>
  <dcterms:modified xsi:type="dcterms:W3CDTF">2020-11-09T04:37:42Z</dcterms:modified>
</cp:coreProperties>
</file>